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2" r:id="rId8"/>
    <p:sldId id="264" r:id="rId9"/>
    <p:sldId id="265" r:id="rId10"/>
    <p:sldId id="266" r:id="rId11"/>
    <p:sldId id="267"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992FA73-0AD0-4AE3-B557-6FE83E5251B0}" type="datetimeFigureOut">
              <a:rPr lang="nl-NL" smtClean="0"/>
              <a:t>26-6-2015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992FA73-0AD0-4AE3-B557-6FE83E5251B0}" type="datetimeFigureOut">
              <a:rPr lang="nl-NL" smtClean="0"/>
              <a:t>26-6-2015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992FA73-0AD0-4AE3-B557-6FE83E5251B0}" type="datetimeFigureOut">
              <a:rPr lang="nl-NL" smtClean="0"/>
              <a:t>26-6-2015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992FA73-0AD0-4AE3-B557-6FE83E5251B0}" type="datetimeFigureOut">
              <a:rPr lang="nl-NL" smtClean="0"/>
              <a:t>26-6-2015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992FA73-0AD0-4AE3-B557-6FE83E5251B0}" type="datetimeFigureOut">
              <a:rPr lang="nl-NL" smtClean="0"/>
              <a:t>26-6-2015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992FA73-0AD0-4AE3-B557-6FE83E5251B0}" type="datetimeFigureOut">
              <a:rPr lang="nl-NL" smtClean="0"/>
              <a:t>26-6-2015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EB142F-0B77-4EEA-90DC-E53DAC208D6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2FA73-0AD0-4AE3-B557-6FE83E5251B0}" type="datetimeFigureOut">
              <a:rPr lang="nl-NL" smtClean="0"/>
              <a:t>26-6-2015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B142F-0B77-4EEA-90DC-E53DAC208D6D}" type="slidenum">
              <a:rPr lang="nl-NL" smtClean="0"/>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Nieuwe woorden maken</a:t>
            </a:r>
            <a:endParaRPr lang="nl-NL" dirty="0"/>
          </a:p>
        </p:txBody>
      </p:sp>
      <p:sp>
        <p:nvSpPr>
          <p:cNvPr id="3" name="Ondertitel 2"/>
          <p:cNvSpPr>
            <a:spLocks noGrp="1"/>
          </p:cNvSpPr>
          <p:nvPr>
            <p:ph type="subTitle" idx="1"/>
          </p:nvPr>
        </p:nvSpPr>
        <p:spPr/>
        <p:txBody>
          <a:bodyPr/>
          <a:lstStyle/>
          <a:p>
            <a:r>
              <a:rPr lang="nl-NL" smtClean="0"/>
              <a:t>Copyright Riek </a:t>
            </a:r>
            <a:r>
              <a:rPr lang="nl-NL" dirty="0" err="1"/>
              <a:t>Hazenbosch</a:t>
            </a:r>
            <a:endParaRPr lang="nl-NL" dirty="0"/>
          </a:p>
        </p:txBody>
      </p:sp>
      <p:pic>
        <p:nvPicPr>
          <p:cNvPr id="3074" name="Picture 2" descr="http://www.mokums.nl/images/nieuwewoorden.gif"/>
          <p:cNvPicPr>
            <a:picLocks noChangeAspect="1" noChangeArrowheads="1"/>
          </p:cNvPicPr>
          <p:nvPr/>
        </p:nvPicPr>
        <p:blipFill>
          <a:blip r:embed="rId2"/>
          <a:srcRect/>
          <a:stretch>
            <a:fillRect/>
          </a:stretch>
        </p:blipFill>
        <p:spPr bwMode="auto">
          <a:xfrm>
            <a:off x="142844" y="500042"/>
            <a:ext cx="2857500" cy="1828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alle tijden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In de Gouden Eeuw 1600-1700 werd het woord </a:t>
            </a:r>
            <a:r>
              <a:rPr lang="nl-NL" b="1" dirty="0" smtClean="0"/>
              <a:t>schouwburg</a:t>
            </a:r>
            <a:r>
              <a:rPr lang="nl-NL" dirty="0" smtClean="0"/>
              <a:t> bedacht door Joost van den Vondel.</a:t>
            </a:r>
          </a:p>
          <a:p>
            <a:r>
              <a:rPr lang="nl-NL" dirty="0" smtClean="0"/>
              <a:t>Simon </a:t>
            </a:r>
            <a:r>
              <a:rPr lang="nl-NL" dirty="0" err="1" smtClean="0"/>
              <a:t>Stevin</a:t>
            </a:r>
            <a:r>
              <a:rPr lang="nl-NL" dirty="0" smtClean="0"/>
              <a:t> bedacht woorden zoals:</a:t>
            </a:r>
          </a:p>
          <a:p>
            <a:r>
              <a:rPr lang="nl-NL" b="1" dirty="0" err="1" smtClean="0"/>
              <a:t>Wisconst</a:t>
            </a:r>
            <a:r>
              <a:rPr lang="nl-NL" b="1" dirty="0" smtClean="0"/>
              <a:t>: wiskunde</a:t>
            </a:r>
            <a:endParaRPr lang="nl-NL" b="1" dirty="0"/>
          </a:p>
          <a:p>
            <a:r>
              <a:rPr lang="nl-NL" b="1" dirty="0" err="1" smtClean="0"/>
              <a:t>Everedich</a:t>
            </a:r>
            <a:r>
              <a:rPr lang="nl-NL" b="1" dirty="0" smtClean="0"/>
              <a:t>: evenredig</a:t>
            </a:r>
          </a:p>
          <a:p>
            <a:r>
              <a:rPr lang="nl-NL" b="1" dirty="0" err="1" smtClean="0"/>
              <a:t>Scherphouck</a:t>
            </a:r>
            <a:r>
              <a:rPr lang="nl-NL" b="1" dirty="0" smtClean="0"/>
              <a:t>:scherpe hoek</a:t>
            </a:r>
          </a:p>
          <a:p>
            <a:r>
              <a:rPr lang="nl-NL" b="1" dirty="0" err="1" smtClean="0"/>
              <a:t>Stomphouck</a:t>
            </a:r>
            <a:r>
              <a:rPr lang="nl-NL" b="1" dirty="0" smtClean="0"/>
              <a:t>: stompe hoek</a:t>
            </a:r>
          </a:p>
          <a:p>
            <a:r>
              <a:rPr lang="nl-NL" b="1" dirty="0" err="1" smtClean="0"/>
              <a:t>Lanckrondt</a:t>
            </a:r>
            <a:r>
              <a:rPr lang="nl-NL" b="1" dirty="0" smtClean="0"/>
              <a:t>: lang en rond=ellips</a:t>
            </a:r>
          </a:p>
          <a:p>
            <a:r>
              <a:rPr lang="nl-NL" b="1" dirty="0" smtClean="0"/>
              <a:t>Werf: keer, denk aan driewerf</a:t>
            </a:r>
          </a:p>
          <a:p>
            <a:r>
              <a:rPr lang="nl-NL" b="1" dirty="0" err="1" smtClean="0"/>
              <a:t>Stofscheyding</a:t>
            </a:r>
            <a:r>
              <a:rPr lang="nl-NL" b="1" dirty="0" smtClean="0"/>
              <a:t>: scheikunde</a:t>
            </a:r>
          </a:p>
          <a:p>
            <a:endParaRPr lang="nl-NL" dirty="0" smtClean="0"/>
          </a:p>
          <a:p>
            <a:endParaRPr lang="nl-NL" dirty="0"/>
          </a:p>
        </p:txBody>
      </p:sp>
      <p:pic>
        <p:nvPicPr>
          <p:cNvPr id="6146" name="Picture 2" descr="http://upload.wikimedia.org/wikipedia/commons/thumb/7/7f/Simon-stevin.jpeg/220px-Simon-stevin.jpeg"/>
          <p:cNvPicPr>
            <a:picLocks noChangeAspect="1" noChangeArrowheads="1"/>
          </p:cNvPicPr>
          <p:nvPr/>
        </p:nvPicPr>
        <p:blipFill>
          <a:blip r:embed="rId2"/>
          <a:srcRect/>
          <a:stretch>
            <a:fillRect/>
          </a:stretch>
        </p:blipFill>
        <p:spPr bwMode="auto">
          <a:xfrm>
            <a:off x="6143636" y="3000372"/>
            <a:ext cx="2095500" cy="28575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Bedenk zelfs een Nederlands woord</a:t>
            </a:r>
            <a:endParaRPr lang="nl-NL" dirty="0"/>
          </a:p>
        </p:txBody>
      </p:sp>
      <p:sp>
        <p:nvSpPr>
          <p:cNvPr id="3" name="Tijdelijke aanduiding voor inhoud 2"/>
          <p:cNvSpPr>
            <a:spLocks noGrp="1"/>
          </p:cNvSpPr>
          <p:nvPr>
            <p:ph idx="1"/>
          </p:nvPr>
        </p:nvSpPr>
        <p:spPr>
          <a:xfrm>
            <a:off x="457200" y="1600200"/>
            <a:ext cx="3106688" cy="4525963"/>
          </a:xfrm>
        </p:spPr>
        <p:txBody>
          <a:bodyPr>
            <a:normAutofit lnSpcReduction="10000"/>
          </a:bodyPr>
          <a:lstStyle/>
          <a:p>
            <a:r>
              <a:rPr lang="nl-NL" dirty="0" smtClean="0"/>
              <a:t>Computer</a:t>
            </a:r>
          </a:p>
          <a:p>
            <a:r>
              <a:rPr lang="nl-NL" dirty="0" smtClean="0"/>
              <a:t>Mobiel</a:t>
            </a:r>
          </a:p>
          <a:p>
            <a:r>
              <a:rPr lang="nl-NL" dirty="0" smtClean="0"/>
              <a:t>Museum</a:t>
            </a:r>
          </a:p>
          <a:p>
            <a:r>
              <a:rPr lang="nl-NL" dirty="0" err="1" smtClean="0"/>
              <a:t>Sitcom</a:t>
            </a:r>
            <a:endParaRPr lang="nl-NL" dirty="0" smtClean="0"/>
          </a:p>
          <a:p>
            <a:r>
              <a:rPr lang="nl-NL" dirty="0" smtClean="0"/>
              <a:t>Soapserie</a:t>
            </a:r>
          </a:p>
          <a:p>
            <a:r>
              <a:rPr lang="nl-NL" dirty="0" smtClean="0"/>
              <a:t>Barbecue</a:t>
            </a:r>
          </a:p>
          <a:p>
            <a:r>
              <a:rPr lang="nl-NL" dirty="0" smtClean="0"/>
              <a:t>Website</a:t>
            </a:r>
          </a:p>
          <a:p>
            <a:r>
              <a:rPr lang="nl-NL" dirty="0" smtClean="0"/>
              <a:t>Airbag </a:t>
            </a:r>
            <a:endParaRPr lang="nl-NL" dirty="0"/>
          </a:p>
        </p:txBody>
      </p:sp>
      <p:sp>
        <p:nvSpPr>
          <p:cNvPr id="4" name="Tekstvak 3"/>
          <p:cNvSpPr txBox="1"/>
          <p:nvPr/>
        </p:nvSpPr>
        <p:spPr>
          <a:xfrm>
            <a:off x="4724861" y="1628800"/>
            <a:ext cx="3556166" cy="4801314"/>
          </a:xfrm>
          <a:prstGeom prst="rect">
            <a:avLst/>
          </a:prstGeom>
          <a:noFill/>
        </p:spPr>
        <p:txBody>
          <a:bodyPr wrap="none" rtlCol="0">
            <a:spAutoFit/>
          </a:bodyPr>
          <a:lstStyle/>
          <a:p>
            <a:r>
              <a:rPr lang="nl-NL" sz="3200" dirty="0" err="1" smtClean="0"/>
              <a:t>Sixpack</a:t>
            </a:r>
            <a:r>
              <a:rPr lang="nl-NL" sz="3200" dirty="0" smtClean="0"/>
              <a:t> (van je buik)</a:t>
            </a:r>
          </a:p>
          <a:p>
            <a:r>
              <a:rPr lang="nl-NL" sz="3200" dirty="0" smtClean="0"/>
              <a:t>Horloge</a:t>
            </a:r>
          </a:p>
          <a:p>
            <a:r>
              <a:rPr lang="nl-NL" sz="3200" dirty="0" smtClean="0"/>
              <a:t>Tablet</a:t>
            </a:r>
          </a:p>
          <a:p>
            <a:r>
              <a:rPr lang="nl-NL" sz="3200" dirty="0" smtClean="0"/>
              <a:t>Hooligan</a:t>
            </a:r>
          </a:p>
          <a:p>
            <a:r>
              <a:rPr lang="nl-NL" sz="3200" dirty="0" smtClean="0"/>
              <a:t>Coffeeshop</a:t>
            </a:r>
          </a:p>
          <a:p>
            <a:r>
              <a:rPr lang="nl-NL" sz="3200" dirty="0" smtClean="0"/>
              <a:t>Bullshit</a:t>
            </a:r>
          </a:p>
          <a:p>
            <a:r>
              <a:rPr lang="nl-NL" sz="3200" dirty="0" err="1" smtClean="0"/>
              <a:t>Uberhaupt</a:t>
            </a:r>
            <a:endParaRPr lang="nl-NL" sz="3200" dirty="0" smtClean="0"/>
          </a:p>
          <a:p>
            <a:r>
              <a:rPr lang="nl-NL" sz="3200" dirty="0" err="1" smtClean="0"/>
              <a:t>Flatscreen</a:t>
            </a:r>
            <a:endParaRPr lang="nl-NL" sz="3200" dirty="0" smtClean="0"/>
          </a:p>
          <a:p>
            <a:endParaRPr lang="nl-NL" sz="3200" dirty="0" smtClean="0"/>
          </a:p>
          <a:p>
            <a:endParaRPr lang="nl-NL" dirty="0"/>
          </a:p>
        </p:txBody>
      </p:sp>
    </p:spTree>
    <p:extLst>
      <p:ext uri="{BB962C8B-B14F-4D97-AF65-F5344CB8AC3E}">
        <p14:creationId xmlns:p14="http://schemas.microsoft.com/office/powerpoint/2010/main" val="97934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142844" y="2071678"/>
            <a:ext cx="8543956" cy="4054485"/>
          </a:xfrm>
        </p:spPr>
        <p:txBody>
          <a:bodyPr>
            <a:normAutofit fontScale="85000" lnSpcReduction="20000"/>
          </a:bodyPr>
          <a:lstStyle/>
          <a:p>
            <a:pPr marL="0" indent="0">
              <a:buNone/>
            </a:pPr>
            <a:r>
              <a:rPr lang="nl-NL" b="1" i="1" dirty="0" smtClean="0"/>
              <a:t>Tekstwagen</a:t>
            </a:r>
            <a:r>
              <a:rPr lang="nl-NL" b="1" dirty="0" smtClean="0"/>
              <a:t> </a:t>
            </a:r>
            <a:endParaRPr lang="nl-NL" b="1" dirty="0" smtClean="0"/>
          </a:p>
          <a:p>
            <a:pPr marL="0" indent="0">
              <a:buNone/>
            </a:pPr>
            <a:r>
              <a:rPr lang="nl-NL" dirty="0" smtClean="0"/>
              <a:t>Ik had er nog nooit van gehoord, maar ik had ze al wel gezien: tekstwagens, niet te verwarren met testwagens. Ooit was tekst een inscriptie in steen, of teken op papier of perkament, tegenwoordig meestal iets waarbij een scherm te pas komt. Zoals een krant op uw mobiel of tablet zich verhoudt tot een papieren krant, zo verhoudt zich ook een tekst op een uithangbord of aanplakbord tot die op een tekstwagen: mobiel, en aan te passen aan de omstandigheden. Op het plaatje ziet u een tekstwagen die reclame maakt voor tekstwagens. [Met dank aan Johan Bos] </a:t>
            </a:r>
          </a:p>
          <a:p>
            <a:endParaRPr lang="nl-NL" dirty="0"/>
          </a:p>
        </p:txBody>
      </p:sp>
      <p:pic>
        <p:nvPicPr>
          <p:cNvPr id="1026" name="Picture 2" descr="http://www.let.rug.nl/hoeksema/tekstwagen.jpg"/>
          <p:cNvPicPr>
            <a:picLocks noChangeAspect="1" noChangeArrowheads="1"/>
          </p:cNvPicPr>
          <p:nvPr/>
        </p:nvPicPr>
        <p:blipFill>
          <a:blip r:embed="rId2"/>
          <a:srcRect/>
          <a:stretch>
            <a:fillRect/>
          </a:stretch>
        </p:blipFill>
        <p:spPr bwMode="auto">
          <a:xfrm>
            <a:off x="0" y="142852"/>
            <a:ext cx="2466975" cy="18478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Hoe ontstaan nieuwe woorden?</a:t>
            </a:r>
            <a:endParaRPr lang="nl-NL" dirty="0"/>
          </a:p>
        </p:txBody>
      </p:sp>
      <p:sp>
        <p:nvSpPr>
          <p:cNvPr id="3" name="Tijdelijke aanduiding voor inhoud 2"/>
          <p:cNvSpPr>
            <a:spLocks noGrp="1"/>
          </p:cNvSpPr>
          <p:nvPr>
            <p:ph idx="1"/>
          </p:nvPr>
        </p:nvSpPr>
        <p:spPr/>
        <p:txBody>
          <a:bodyPr>
            <a:normAutofit/>
          </a:bodyPr>
          <a:lstStyle/>
          <a:p>
            <a:r>
              <a:rPr lang="nl-NL" dirty="0" smtClean="0"/>
              <a:t>Nieuwe woorden kunnen op verschillende manieren gevormd worden. De gebruikelijkste zijn: </a:t>
            </a:r>
            <a:r>
              <a:rPr lang="nl-NL" i="1" dirty="0" smtClean="0"/>
              <a:t>afleiding</a:t>
            </a:r>
            <a:r>
              <a:rPr lang="nl-NL" dirty="0" smtClean="0"/>
              <a:t>, </a:t>
            </a:r>
            <a:r>
              <a:rPr lang="nl-NL" i="1" dirty="0" smtClean="0"/>
              <a:t>samenstelling</a:t>
            </a:r>
            <a:r>
              <a:rPr lang="nl-NL" dirty="0" smtClean="0"/>
              <a:t>,</a:t>
            </a:r>
            <a:r>
              <a:rPr lang="nl-NL" i="1" dirty="0" smtClean="0"/>
              <a:t> ontlening</a:t>
            </a:r>
            <a:r>
              <a:rPr lang="nl-NL" dirty="0" smtClean="0"/>
              <a:t> en </a:t>
            </a:r>
            <a:r>
              <a:rPr lang="nl-NL" i="1" dirty="0" smtClean="0"/>
              <a:t>nieuwvorming</a:t>
            </a:r>
            <a:r>
              <a:rPr lang="nl-NL" dirty="0" smtClean="0"/>
              <a:t>.</a:t>
            </a:r>
          </a:p>
          <a:p>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Afleiding</a:t>
            </a:r>
            <a:endParaRPr lang="nl-NL" dirty="0"/>
          </a:p>
        </p:txBody>
      </p:sp>
      <p:sp>
        <p:nvSpPr>
          <p:cNvPr id="3" name="Tijdelijke aanduiding voor inhoud 2"/>
          <p:cNvSpPr>
            <a:spLocks noGrp="1"/>
          </p:cNvSpPr>
          <p:nvPr>
            <p:ph idx="1"/>
          </p:nvPr>
        </p:nvSpPr>
        <p:spPr/>
        <p:txBody>
          <a:bodyPr>
            <a:normAutofit lnSpcReduction="10000"/>
          </a:bodyPr>
          <a:lstStyle/>
          <a:p>
            <a:pPr>
              <a:buNone/>
            </a:pPr>
            <a:r>
              <a:rPr lang="nl-NL" dirty="0" smtClean="0"/>
              <a:t>Woorden kunnen van andere woorden worden afgeleid door toevoeging van een voor- of achtervoegsel: </a:t>
            </a:r>
            <a:r>
              <a:rPr lang="nl-NL" i="1" dirty="0" err="1" smtClean="0"/>
              <a:t>academisering</a:t>
            </a:r>
            <a:r>
              <a:rPr lang="nl-NL" dirty="0" smtClean="0"/>
              <a:t> is op die manier afgeleid van </a:t>
            </a:r>
            <a:r>
              <a:rPr lang="nl-NL" i="1" dirty="0" smtClean="0"/>
              <a:t>academie</a:t>
            </a:r>
            <a:r>
              <a:rPr lang="nl-NL" dirty="0" smtClean="0"/>
              <a:t>, naar analogie van woorden als </a:t>
            </a:r>
            <a:r>
              <a:rPr lang="nl-NL" i="1" dirty="0" smtClean="0"/>
              <a:t>automatisering </a:t>
            </a:r>
            <a:r>
              <a:rPr lang="nl-NL" dirty="0" smtClean="0"/>
              <a:t>en </a:t>
            </a:r>
            <a:r>
              <a:rPr lang="nl-NL" i="1" dirty="0" smtClean="0"/>
              <a:t>globalisering</a:t>
            </a:r>
            <a:r>
              <a:rPr lang="nl-NL" dirty="0" smtClean="0"/>
              <a:t>. </a:t>
            </a:r>
          </a:p>
          <a:p>
            <a:pPr>
              <a:buNone/>
            </a:pPr>
            <a:r>
              <a:rPr lang="nl-NL" dirty="0" smtClean="0"/>
              <a:t>Een ander voorbeeld is </a:t>
            </a:r>
            <a:r>
              <a:rPr lang="nl-NL" i="1" dirty="0" smtClean="0"/>
              <a:t>verbronzen</a:t>
            </a:r>
            <a:r>
              <a:rPr lang="nl-NL" dirty="0" smtClean="0"/>
              <a:t>, naar analogie van </a:t>
            </a:r>
            <a:r>
              <a:rPr lang="nl-NL" i="1" dirty="0" smtClean="0"/>
              <a:t>vergulden</a:t>
            </a:r>
            <a:r>
              <a:rPr lang="nl-NL" dirty="0" smtClean="0"/>
              <a:t> en </a:t>
            </a:r>
            <a:r>
              <a:rPr lang="nl-NL" i="1" dirty="0" smtClean="0"/>
              <a:t>verzilveren</a:t>
            </a:r>
            <a:r>
              <a:rPr lang="nl-NL" dirty="0" smtClean="0"/>
              <a:t>. De betekenis van deze woorden is meestal direct duidelijk. </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Samenstelling</a:t>
            </a:r>
            <a:endParaRPr lang="nl-NL" dirty="0"/>
          </a:p>
        </p:txBody>
      </p:sp>
      <p:sp>
        <p:nvSpPr>
          <p:cNvPr id="3" name="Tijdelijke aanduiding voor inhoud 2"/>
          <p:cNvSpPr>
            <a:spLocks noGrp="1"/>
          </p:cNvSpPr>
          <p:nvPr>
            <p:ph idx="1"/>
          </p:nvPr>
        </p:nvSpPr>
        <p:spPr/>
        <p:txBody>
          <a:bodyPr>
            <a:normAutofit/>
          </a:bodyPr>
          <a:lstStyle/>
          <a:p>
            <a:pPr>
              <a:buNone/>
            </a:pPr>
            <a:r>
              <a:rPr lang="nl-NL" dirty="0" smtClean="0"/>
              <a:t>	Heel veel woorden worden gevormd door twee (of meer) bestaande woorden aan elkaar te plakken. Zo zijn vrij recent bijvoorbeeld </a:t>
            </a:r>
            <a:r>
              <a:rPr lang="nl-NL" i="1" dirty="0" smtClean="0"/>
              <a:t>nahuwelijk</a:t>
            </a:r>
            <a:r>
              <a:rPr lang="nl-NL" dirty="0" smtClean="0"/>
              <a:t> en </a:t>
            </a:r>
            <a:r>
              <a:rPr lang="nl-NL" i="1" dirty="0" smtClean="0"/>
              <a:t>kredietcrisis</a:t>
            </a:r>
            <a:r>
              <a:rPr lang="nl-NL" dirty="0" smtClean="0"/>
              <a:t> gevormd. Ook van deze woorden is de betekenis vaak direct duidelijk.</a:t>
            </a:r>
          </a:p>
          <a:p>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Ontlening</a:t>
            </a:r>
            <a:endParaRPr lang="nl-NL" dirty="0"/>
          </a:p>
        </p:txBody>
      </p:sp>
      <p:sp>
        <p:nvSpPr>
          <p:cNvPr id="3" name="Tijdelijke aanduiding voor inhoud 2"/>
          <p:cNvSpPr>
            <a:spLocks noGrp="1"/>
          </p:cNvSpPr>
          <p:nvPr>
            <p:ph idx="1"/>
          </p:nvPr>
        </p:nvSpPr>
        <p:spPr>
          <a:xfrm>
            <a:off x="457200" y="1196752"/>
            <a:ext cx="8229600" cy="4929411"/>
          </a:xfrm>
        </p:spPr>
        <p:txBody>
          <a:bodyPr>
            <a:normAutofit fontScale="85000" lnSpcReduction="10000"/>
          </a:bodyPr>
          <a:lstStyle/>
          <a:p>
            <a:pPr>
              <a:buNone/>
            </a:pPr>
            <a:r>
              <a:rPr lang="nl-NL" dirty="0" smtClean="0"/>
              <a:t>	Door contact met andere volken en culturen komen we ook in contact met andere woorden, die vaak onvertaald overgenomen worden. </a:t>
            </a:r>
            <a:r>
              <a:rPr lang="nl-NL" dirty="0"/>
              <a:t>V</a:t>
            </a:r>
            <a:r>
              <a:rPr lang="nl-NL" dirty="0" smtClean="0"/>
              <a:t>oorbeelden zijn </a:t>
            </a:r>
            <a:r>
              <a:rPr lang="nl-NL" i="1" dirty="0" smtClean="0"/>
              <a:t>boerka</a:t>
            </a:r>
            <a:r>
              <a:rPr lang="nl-NL" dirty="0" smtClean="0"/>
              <a:t>, </a:t>
            </a:r>
            <a:r>
              <a:rPr lang="nl-NL" i="1" dirty="0" err="1" smtClean="0"/>
              <a:t>halal</a:t>
            </a:r>
            <a:r>
              <a:rPr lang="nl-NL" dirty="0" smtClean="0"/>
              <a:t>, </a:t>
            </a:r>
            <a:r>
              <a:rPr lang="nl-NL" i="1" dirty="0" err="1" smtClean="0"/>
              <a:t>faya</a:t>
            </a:r>
            <a:r>
              <a:rPr lang="nl-NL" dirty="0" smtClean="0"/>
              <a:t>, </a:t>
            </a:r>
            <a:r>
              <a:rPr lang="nl-NL" i="1" dirty="0" err="1" smtClean="0"/>
              <a:t>crowdsourcing</a:t>
            </a:r>
            <a:r>
              <a:rPr lang="nl-NL" i="1" dirty="0" smtClean="0"/>
              <a:t> </a:t>
            </a:r>
            <a:r>
              <a:rPr lang="nl-NL" dirty="0" smtClean="0"/>
              <a:t>en </a:t>
            </a:r>
            <a:r>
              <a:rPr lang="nl-NL" i="1" dirty="0" err="1" smtClean="0"/>
              <a:t>smirten</a:t>
            </a:r>
            <a:r>
              <a:rPr lang="nl-NL" dirty="0" smtClean="0"/>
              <a:t>. </a:t>
            </a:r>
          </a:p>
          <a:p>
            <a:pPr>
              <a:buNone/>
            </a:pPr>
            <a:r>
              <a:rPr lang="nl-NL" dirty="0"/>
              <a:t>	</a:t>
            </a:r>
            <a:r>
              <a:rPr lang="nl-NL" dirty="0" smtClean="0"/>
              <a:t>Werkwoorden worden wel altijd op zijn Nederlands vervoegd: *'Heb je dat bestand </a:t>
            </a:r>
            <a:r>
              <a:rPr lang="nl-NL" dirty="0" err="1" smtClean="0"/>
              <a:t>saved</a:t>
            </a:r>
            <a:r>
              <a:rPr lang="nl-NL" dirty="0" smtClean="0"/>
              <a:t>?', maar 'Heb je dat bestand gesaved?' </a:t>
            </a:r>
          </a:p>
          <a:p>
            <a:pPr>
              <a:buNone/>
            </a:pPr>
            <a:r>
              <a:rPr lang="nl-NL" dirty="0"/>
              <a:t>	</a:t>
            </a:r>
            <a:r>
              <a:rPr lang="nl-NL" dirty="0" smtClean="0"/>
              <a:t>Soms worden woorden uit andere talen letterlijk vertaald; dat worden 'leenvertalingen' genoemd. Voorbeelden zijn: </a:t>
            </a:r>
            <a:r>
              <a:rPr lang="nl-NL" i="1" dirty="0" smtClean="0"/>
              <a:t>handhaven</a:t>
            </a:r>
            <a:r>
              <a:rPr lang="nl-NL" dirty="0" smtClean="0"/>
              <a:t> (van het Franse </a:t>
            </a:r>
            <a:r>
              <a:rPr lang="nl-NL" i="1" dirty="0" err="1" smtClean="0"/>
              <a:t>maintenir</a:t>
            </a:r>
            <a:r>
              <a:rPr lang="nl-NL" dirty="0" smtClean="0"/>
              <a:t>), </a:t>
            </a:r>
            <a:r>
              <a:rPr lang="nl-NL" i="1" dirty="0" smtClean="0"/>
              <a:t>luidspreker</a:t>
            </a:r>
            <a:r>
              <a:rPr lang="nl-NL" dirty="0" smtClean="0"/>
              <a:t> (van het Engelse </a:t>
            </a:r>
            <a:r>
              <a:rPr lang="nl-NL" i="1" dirty="0" smtClean="0"/>
              <a:t>loudspeaker</a:t>
            </a:r>
            <a:r>
              <a:rPr lang="nl-NL" dirty="0" smtClean="0"/>
              <a:t>).</a:t>
            </a:r>
          </a:p>
          <a:p>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Nieuwvorming</a:t>
            </a:r>
            <a:endParaRPr lang="nl-NL" dirty="0"/>
          </a:p>
        </p:txBody>
      </p:sp>
      <p:sp>
        <p:nvSpPr>
          <p:cNvPr id="3" name="Tijdelijke aanduiding voor inhoud 2"/>
          <p:cNvSpPr>
            <a:spLocks noGrp="1"/>
          </p:cNvSpPr>
          <p:nvPr>
            <p:ph idx="1"/>
          </p:nvPr>
        </p:nvSpPr>
        <p:spPr/>
        <p:txBody>
          <a:bodyPr>
            <a:normAutofit/>
          </a:bodyPr>
          <a:lstStyle/>
          <a:p>
            <a:pPr>
              <a:buNone/>
            </a:pPr>
            <a:r>
              <a:rPr lang="nl-NL" dirty="0" smtClean="0"/>
              <a:t>	Soms worden er echt nieuwe woorden bedacht. Uit het verleden zijn </a:t>
            </a:r>
            <a:r>
              <a:rPr lang="nl-NL" i="1" dirty="0" smtClean="0"/>
              <a:t>mantelzorg</a:t>
            </a:r>
            <a:r>
              <a:rPr lang="nl-NL" dirty="0" smtClean="0"/>
              <a:t> en </a:t>
            </a:r>
            <a:r>
              <a:rPr lang="nl-NL" i="1" dirty="0" err="1" smtClean="0"/>
              <a:t>epibreren</a:t>
            </a:r>
            <a:r>
              <a:rPr lang="nl-NL" dirty="0" smtClean="0"/>
              <a:t> daar bekende voorbeelden van.</a:t>
            </a:r>
          </a:p>
          <a:p>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00042"/>
            <a:ext cx="8229600" cy="6457350"/>
          </a:xfrm>
        </p:spPr>
        <p:txBody>
          <a:bodyPr>
            <a:normAutofit fontScale="92500" lnSpcReduction="10000"/>
          </a:bodyPr>
          <a:lstStyle/>
          <a:p>
            <a:pPr>
              <a:buNone/>
            </a:pPr>
            <a:r>
              <a:rPr lang="nl-NL" b="1" dirty="0" err="1" smtClean="0"/>
              <a:t>Clownspiet</a:t>
            </a:r>
            <a:r>
              <a:rPr lang="nl-NL" dirty="0" smtClean="0"/>
              <a:t> – Helper van Sinterklaas, verkleed als clown</a:t>
            </a:r>
          </a:p>
          <a:p>
            <a:pPr>
              <a:buNone/>
            </a:pPr>
            <a:r>
              <a:rPr lang="nl-NL" b="1" dirty="0" err="1" smtClean="0"/>
              <a:t>Dagobertducktaks</a:t>
            </a:r>
            <a:r>
              <a:rPr lang="nl-NL" dirty="0" smtClean="0"/>
              <a:t> </a:t>
            </a:r>
            <a:r>
              <a:rPr lang="nl-NL" smtClean="0"/>
              <a:t>– Superrijkenbelasting</a:t>
            </a:r>
            <a:endParaRPr lang="nl-NL" dirty="0" smtClean="0"/>
          </a:p>
          <a:p>
            <a:pPr>
              <a:buNone/>
            </a:pPr>
            <a:r>
              <a:rPr lang="nl-NL" b="1" dirty="0" err="1" smtClean="0"/>
              <a:t>Onesie</a:t>
            </a:r>
            <a:r>
              <a:rPr lang="nl-NL" dirty="0" smtClean="0"/>
              <a:t> – Pyjamapak uit één stuk</a:t>
            </a:r>
          </a:p>
          <a:p>
            <a:pPr>
              <a:buNone/>
            </a:pPr>
            <a:r>
              <a:rPr lang="nl-NL" b="1" dirty="0" err="1" smtClean="0"/>
              <a:t>Wiien</a:t>
            </a:r>
            <a:r>
              <a:rPr lang="nl-NL" b="1" dirty="0" smtClean="0"/>
              <a:t> </a:t>
            </a:r>
            <a:r>
              <a:rPr lang="nl-NL" dirty="0" smtClean="0"/>
              <a:t>– </a:t>
            </a:r>
            <a:r>
              <a:rPr lang="nl-NL" dirty="0"/>
              <a:t>spelen met de console van de </a:t>
            </a:r>
            <a:r>
              <a:rPr lang="nl-NL" dirty="0" smtClean="0"/>
              <a:t>Nintendo </a:t>
            </a:r>
            <a:r>
              <a:rPr lang="nl-NL" dirty="0"/>
              <a:t>Wii </a:t>
            </a:r>
            <a:endParaRPr lang="nl-NL" dirty="0" smtClean="0"/>
          </a:p>
          <a:p>
            <a:pPr>
              <a:buNone/>
            </a:pPr>
            <a:r>
              <a:rPr lang="nl-NL" b="1" dirty="0" smtClean="0"/>
              <a:t>Moestuinsocialisme</a:t>
            </a:r>
            <a:r>
              <a:rPr lang="nl-NL" dirty="0" smtClean="0"/>
              <a:t> – Vorm van socialisme die zelfredzaamheid propageert</a:t>
            </a:r>
          </a:p>
          <a:p>
            <a:pPr>
              <a:buNone/>
            </a:pPr>
            <a:r>
              <a:rPr lang="nl-NL" b="1" dirty="0" err="1" smtClean="0"/>
              <a:t>Stemfie</a:t>
            </a:r>
            <a:r>
              <a:rPr lang="nl-NL" dirty="0" smtClean="0"/>
              <a:t> – </a:t>
            </a:r>
            <a:r>
              <a:rPr lang="nl-NL" dirty="0" err="1" smtClean="0"/>
              <a:t>Selfie</a:t>
            </a:r>
            <a:r>
              <a:rPr lang="nl-NL" dirty="0" smtClean="0"/>
              <a:t> in stemhokje</a:t>
            </a:r>
          </a:p>
          <a:p>
            <a:pPr>
              <a:buNone/>
            </a:pPr>
            <a:r>
              <a:rPr lang="nl-NL" b="1" dirty="0" err="1" smtClean="0"/>
              <a:t>Aanmodderfakker</a:t>
            </a:r>
            <a:r>
              <a:rPr lang="nl-NL" dirty="0" smtClean="0"/>
              <a:t> – Lapzwans zonder ambitie</a:t>
            </a:r>
          </a:p>
          <a:p>
            <a:pPr>
              <a:buNone/>
            </a:pPr>
            <a:r>
              <a:rPr lang="nl-NL" b="1" dirty="0" err="1" smtClean="0"/>
              <a:t>Aanmodderfakkeren</a:t>
            </a:r>
            <a:r>
              <a:rPr lang="nl-NL" dirty="0" smtClean="0"/>
              <a:t> – lopen te vervelen</a:t>
            </a:r>
          </a:p>
          <a:p>
            <a:pPr>
              <a:buNone/>
            </a:pPr>
            <a:r>
              <a:rPr lang="nl-NL" b="1" dirty="0" err="1" smtClean="0"/>
              <a:t>Churchie</a:t>
            </a:r>
            <a:r>
              <a:rPr lang="nl-NL" dirty="0" smtClean="0"/>
              <a:t> – </a:t>
            </a:r>
            <a:r>
              <a:rPr lang="nl-NL" dirty="0" err="1" smtClean="0"/>
              <a:t>Selfie</a:t>
            </a:r>
            <a:r>
              <a:rPr lang="nl-NL" dirty="0" smtClean="0"/>
              <a:t> in de kerk</a:t>
            </a:r>
          </a:p>
          <a:p>
            <a:pPr>
              <a:buNone/>
            </a:pPr>
            <a:r>
              <a:rPr lang="nl-NL" b="1" dirty="0" err="1" smtClean="0"/>
              <a:t>Kendoementaliteit</a:t>
            </a:r>
            <a:r>
              <a:rPr lang="nl-NL" dirty="0" smtClean="0"/>
              <a:t> – Van het Engelse </a:t>
            </a:r>
            <a:r>
              <a:rPr lang="nl-NL" i="1" dirty="0" err="1" smtClean="0"/>
              <a:t>can</a:t>
            </a:r>
            <a:r>
              <a:rPr lang="nl-NL" i="1" dirty="0" smtClean="0"/>
              <a:t> do</a:t>
            </a:r>
            <a:r>
              <a:rPr lang="nl-NL" dirty="0" smtClean="0"/>
              <a:t>, bereidheid om aan te pakken</a:t>
            </a:r>
          </a:p>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404664"/>
            <a:ext cx="8229600" cy="5721499"/>
          </a:xfrm>
        </p:spPr>
        <p:txBody>
          <a:bodyPr>
            <a:normAutofit fontScale="92500"/>
          </a:bodyPr>
          <a:lstStyle/>
          <a:p>
            <a:pPr>
              <a:buNone/>
            </a:pPr>
            <a:r>
              <a:rPr lang="nl-NL" b="1" dirty="0" err="1" smtClean="0"/>
              <a:t>Clownspiet</a:t>
            </a:r>
            <a:r>
              <a:rPr lang="nl-NL" dirty="0" smtClean="0"/>
              <a:t> – samenstelling</a:t>
            </a:r>
          </a:p>
          <a:p>
            <a:pPr>
              <a:buNone/>
            </a:pPr>
            <a:r>
              <a:rPr lang="nl-NL" b="1" dirty="0" err="1" smtClean="0"/>
              <a:t>Dagobertducktaks</a:t>
            </a:r>
            <a:r>
              <a:rPr lang="nl-NL" dirty="0" smtClean="0"/>
              <a:t> – samenstelling</a:t>
            </a:r>
          </a:p>
          <a:p>
            <a:pPr>
              <a:buNone/>
            </a:pPr>
            <a:r>
              <a:rPr lang="nl-NL" b="1" dirty="0" err="1" smtClean="0"/>
              <a:t>Onesie</a:t>
            </a:r>
            <a:r>
              <a:rPr lang="nl-NL" dirty="0" smtClean="0"/>
              <a:t> – ontlening</a:t>
            </a:r>
          </a:p>
          <a:p>
            <a:pPr>
              <a:buNone/>
            </a:pPr>
            <a:r>
              <a:rPr lang="nl-NL" b="1" dirty="0" err="1" smtClean="0"/>
              <a:t>Wiien</a:t>
            </a:r>
            <a:r>
              <a:rPr lang="nl-NL" dirty="0" smtClean="0"/>
              <a:t> – afleiding</a:t>
            </a:r>
          </a:p>
          <a:p>
            <a:pPr>
              <a:buNone/>
            </a:pPr>
            <a:r>
              <a:rPr lang="nl-NL" b="1" dirty="0" smtClean="0"/>
              <a:t>Moestuinsocialisme</a:t>
            </a:r>
            <a:r>
              <a:rPr lang="nl-NL" dirty="0" smtClean="0"/>
              <a:t> – samenstelling</a:t>
            </a:r>
          </a:p>
          <a:p>
            <a:pPr>
              <a:buNone/>
            </a:pPr>
            <a:r>
              <a:rPr lang="nl-NL" b="1" dirty="0" err="1" smtClean="0"/>
              <a:t>Stemfie</a:t>
            </a:r>
            <a:r>
              <a:rPr lang="nl-NL" dirty="0" smtClean="0"/>
              <a:t> – ontlening en een samenstelling</a:t>
            </a:r>
          </a:p>
          <a:p>
            <a:pPr>
              <a:buNone/>
            </a:pPr>
            <a:r>
              <a:rPr lang="nl-NL" b="1" dirty="0" err="1" smtClean="0"/>
              <a:t>Aanmodderfakker</a:t>
            </a:r>
            <a:r>
              <a:rPr lang="nl-NL" dirty="0" smtClean="0"/>
              <a:t> – samenstelling</a:t>
            </a:r>
          </a:p>
          <a:p>
            <a:pPr>
              <a:buNone/>
            </a:pPr>
            <a:r>
              <a:rPr lang="nl-NL" b="1" dirty="0" err="1" smtClean="0"/>
              <a:t>Aanmodderfakkeren</a:t>
            </a:r>
            <a:r>
              <a:rPr lang="nl-NL" dirty="0" smtClean="0"/>
              <a:t>- afleiding</a:t>
            </a:r>
          </a:p>
          <a:p>
            <a:pPr>
              <a:buNone/>
            </a:pPr>
            <a:r>
              <a:rPr lang="nl-NL" b="1" dirty="0" err="1" smtClean="0"/>
              <a:t>Churchie</a:t>
            </a:r>
            <a:r>
              <a:rPr lang="nl-NL" dirty="0" smtClean="0"/>
              <a:t> – ontlening en een samenstelling</a:t>
            </a:r>
          </a:p>
          <a:p>
            <a:pPr>
              <a:buNone/>
            </a:pPr>
            <a:r>
              <a:rPr lang="nl-NL" b="1" dirty="0" err="1" smtClean="0"/>
              <a:t>Kendoementaliteit</a:t>
            </a:r>
            <a:r>
              <a:rPr lang="nl-NL" b="1" dirty="0" smtClean="0"/>
              <a:t>- </a:t>
            </a:r>
            <a:r>
              <a:rPr lang="nl-NL" dirty="0" smtClean="0"/>
              <a:t>ontlening en een samenstelling</a:t>
            </a:r>
            <a:endParaRPr lang="nl-NL" b="1"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389</Words>
  <Application>Microsoft Office PowerPoint</Application>
  <PresentationFormat>Diavoorstelling (4:3)</PresentationFormat>
  <Paragraphs>64</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Office-thema</vt:lpstr>
      <vt:lpstr>Nieuwe woorden maken</vt:lpstr>
      <vt:lpstr>PowerPoint-presentatie</vt:lpstr>
      <vt:lpstr>Hoe ontstaan nieuwe woorden?</vt:lpstr>
      <vt:lpstr>Afleiding</vt:lpstr>
      <vt:lpstr>Samenstelling</vt:lpstr>
      <vt:lpstr>Ontlening</vt:lpstr>
      <vt:lpstr>Nieuwvorming</vt:lpstr>
      <vt:lpstr>PowerPoint-presentatie</vt:lpstr>
      <vt:lpstr>PowerPoint-presentatie</vt:lpstr>
      <vt:lpstr>Van alle tijden</vt:lpstr>
      <vt:lpstr>Bedenk zelfs een Nederlands woord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woorden maken</dc:title>
  <dc:creator>RHH</dc:creator>
  <cp:lastModifiedBy>Mathilde Jansen</cp:lastModifiedBy>
  <cp:revision>10</cp:revision>
  <dcterms:created xsi:type="dcterms:W3CDTF">2015-04-21T12:38:23Z</dcterms:created>
  <dcterms:modified xsi:type="dcterms:W3CDTF">2015-06-26T12:01:26Z</dcterms:modified>
</cp:coreProperties>
</file>